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71" r:id="rId2"/>
    <p:sldId id="257" r:id="rId3"/>
    <p:sldId id="258" r:id="rId4"/>
    <p:sldId id="268" r:id="rId5"/>
    <p:sldId id="264" r:id="rId6"/>
    <p:sldId id="259" r:id="rId7"/>
    <p:sldId id="261" r:id="rId8"/>
    <p:sldId id="270" r:id="rId9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07" autoAdjust="0"/>
  </p:normalViewPr>
  <p:slideViewPr>
    <p:cSldViewPr>
      <p:cViewPr varScale="1">
        <p:scale>
          <a:sx n="33" d="100"/>
          <a:sy n="33" d="100"/>
        </p:scale>
        <p:origin x="712" y="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D5FF8-BCDB-4E65-877D-BDA2AD3C23B2}" type="datetimeFigureOut">
              <a:rPr lang="en-CA" smtClean="0"/>
              <a:t>2025-09-06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780CC-5D5E-475C-B9C2-86623C2F3D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519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6391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oster for a church service">
            <a:extLst>
              <a:ext uri="{FF2B5EF4-FFF2-40B4-BE49-F238E27FC236}">
                <a16:creationId xmlns:a16="http://schemas.microsoft.com/office/drawing/2014/main" id="{80B0D4D5-51C1-FE6B-01AB-BAFFFDF45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45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88" b="-12888"/>
            </a:stretch>
          </a:blipFill>
        </p:spPr>
        <p:txBody>
          <a:bodyPr/>
          <a:lstStyle/>
          <a:p>
            <a:endParaRPr lang="en-CA" dirty="0"/>
          </a:p>
        </p:txBody>
      </p:sp>
      <p:grpSp>
        <p:nvGrpSpPr>
          <p:cNvPr id="3" name="Group 3"/>
          <p:cNvGrpSpPr/>
          <p:nvPr/>
        </p:nvGrpSpPr>
        <p:grpSpPr>
          <a:xfrm>
            <a:off x="-164272" y="9986785"/>
            <a:ext cx="18452272" cy="300217"/>
            <a:chOff x="0" y="0"/>
            <a:chExt cx="4859858" cy="790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5032970" cy="10287000"/>
            <a:chOff x="0" y="0"/>
            <a:chExt cx="1325556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25556" cy="2709333"/>
            </a:xfrm>
            <a:custGeom>
              <a:avLst/>
              <a:gdLst/>
              <a:ahLst/>
              <a:cxnLst/>
              <a:rect l="l" t="t" r="r" b="b"/>
              <a:pathLst>
                <a:path w="1325556" h="2709333">
                  <a:moveTo>
                    <a:pt x="0" y="0"/>
                  </a:moveTo>
                  <a:lnTo>
                    <a:pt x="1325556" y="0"/>
                  </a:lnTo>
                  <a:lnTo>
                    <a:pt x="1325556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32555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7707974">
            <a:off x="-5963391" y="47891"/>
            <a:ext cx="5356105" cy="4523232"/>
            <a:chOff x="0" y="0"/>
            <a:chExt cx="1410661" cy="119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10661" cy="1191304"/>
            </a:xfrm>
            <a:custGeom>
              <a:avLst/>
              <a:gdLst/>
              <a:ahLst/>
              <a:cxnLst/>
              <a:rect l="l" t="t" r="r" b="b"/>
              <a:pathLst>
                <a:path w="1410661" h="1191304">
                  <a:moveTo>
                    <a:pt x="0" y="0"/>
                  </a:moveTo>
                  <a:lnTo>
                    <a:pt x="1410661" y="0"/>
                  </a:lnTo>
                  <a:lnTo>
                    <a:pt x="1410661" y="1191304"/>
                  </a:lnTo>
                  <a:lnTo>
                    <a:pt x="0" y="1191304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410661" cy="1229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7707974">
            <a:off x="-6449508" y="5451170"/>
            <a:ext cx="7767223" cy="4523232"/>
            <a:chOff x="0" y="0"/>
            <a:chExt cx="2045688" cy="119130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45689" cy="1191304"/>
            </a:xfrm>
            <a:custGeom>
              <a:avLst/>
              <a:gdLst/>
              <a:ahLst/>
              <a:cxnLst/>
              <a:rect l="l" t="t" r="r" b="b"/>
              <a:pathLst>
                <a:path w="2045689" h="1191304">
                  <a:moveTo>
                    <a:pt x="0" y="0"/>
                  </a:moveTo>
                  <a:lnTo>
                    <a:pt x="2045689" y="0"/>
                  </a:lnTo>
                  <a:lnTo>
                    <a:pt x="2045689" y="1191304"/>
                  </a:lnTo>
                  <a:lnTo>
                    <a:pt x="0" y="1191304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045688" cy="1229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758348" y="1088222"/>
            <a:ext cx="8110559" cy="8110559"/>
          </a:xfrm>
          <a:custGeom>
            <a:avLst/>
            <a:gdLst/>
            <a:ahLst/>
            <a:cxnLst/>
            <a:rect l="l" t="t" r="r" b="b"/>
            <a:pathLst>
              <a:path w="8110559" h="8110559">
                <a:moveTo>
                  <a:pt x="0" y="0"/>
                </a:moveTo>
                <a:lnTo>
                  <a:pt x="8110559" y="0"/>
                </a:lnTo>
                <a:lnTo>
                  <a:pt x="8110559" y="8110560"/>
                </a:lnTo>
                <a:lnTo>
                  <a:pt x="0" y="81105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6" name="Group 16"/>
          <p:cNvGrpSpPr/>
          <p:nvPr/>
        </p:nvGrpSpPr>
        <p:grpSpPr>
          <a:xfrm>
            <a:off x="1208962" y="1538835"/>
            <a:ext cx="7209330" cy="720933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6708" tIns="46708" rIns="46708" bIns="4670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68909" y="1798784"/>
            <a:ext cx="6689437" cy="6689437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6708" tIns="46708" rIns="46708" bIns="4670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782100" y="2111975"/>
            <a:ext cx="6063055" cy="6063055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8640525" y="3822614"/>
            <a:ext cx="9470587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buNone/>
            </a:pP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>
              <a:buNone/>
            </a:pPr>
            <a:r>
              <a:rPr lang="en-US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 Samuel 4:4; 2 Samuel 9:1–13</a:t>
            </a:r>
          </a:p>
          <a:p>
            <a:pPr algn="l">
              <a:buNone/>
            </a:pP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None/>
            </a:pPr>
            <a:endParaRPr lang="en-US" sz="40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 rot="10800000" flipV="1">
            <a:off x="8449895" y="2771128"/>
            <a:ext cx="8438811" cy="9171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161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  <a:sym typeface="Arimo Bold"/>
              </a:rPr>
              <a:t>SCRIPTURE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5264249" y="-2577575"/>
            <a:ext cx="5693728" cy="5693728"/>
            <a:chOff x="0" y="0"/>
            <a:chExt cx="7591638" cy="7591638"/>
          </a:xfrm>
        </p:grpSpPr>
        <p:sp>
          <p:nvSpPr>
            <p:cNvPr id="28" name="Freeform 28"/>
            <p:cNvSpPr/>
            <p:nvPr/>
          </p:nvSpPr>
          <p:spPr>
            <a:xfrm rot="-6339738">
              <a:off x="716888" y="716888"/>
              <a:ext cx="6157862" cy="6157862"/>
            </a:xfrm>
            <a:custGeom>
              <a:avLst/>
              <a:gdLst/>
              <a:ahLst/>
              <a:cxnLst/>
              <a:rect l="l" t="t" r="r" b="b"/>
              <a:pathLst>
                <a:path w="6157862" h="6157862">
                  <a:moveTo>
                    <a:pt x="0" y="0"/>
                  </a:moveTo>
                  <a:lnTo>
                    <a:pt x="6157862" y="0"/>
                  </a:lnTo>
                  <a:lnTo>
                    <a:pt x="6157862" y="6157862"/>
                  </a:lnTo>
                  <a:lnTo>
                    <a:pt x="0" y="61578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9" name="Group 29"/>
            <p:cNvGrpSpPr/>
            <p:nvPr/>
          </p:nvGrpSpPr>
          <p:grpSpPr>
            <a:xfrm rot="-6339738">
              <a:off x="1093046" y="1093046"/>
              <a:ext cx="5405546" cy="5405546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2870" tIns="32870" rIns="32870" bIns="3287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9099654" y="1451964"/>
            <a:ext cx="1437790" cy="1437790"/>
            <a:chOff x="0" y="0"/>
            <a:chExt cx="1917053" cy="1917053"/>
          </a:xfrm>
        </p:grpSpPr>
        <p:sp>
          <p:nvSpPr>
            <p:cNvPr id="33" name="Freeform 33"/>
            <p:cNvSpPr/>
            <p:nvPr/>
          </p:nvSpPr>
          <p:spPr>
            <a:xfrm rot="-6339738">
              <a:off x="181030" y="181030"/>
              <a:ext cx="1554993" cy="1554993"/>
            </a:xfrm>
            <a:custGeom>
              <a:avLst/>
              <a:gdLst/>
              <a:ahLst/>
              <a:cxnLst/>
              <a:rect l="l" t="t" r="r" b="b"/>
              <a:pathLst>
                <a:path w="1554993" h="1554993">
                  <a:moveTo>
                    <a:pt x="0" y="0"/>
                  </a:moveTo>
                  <a:lnTo>
                    <a:pt x="1554993" y="0"/>
                  </a:lnTo>
                  <a:lnTo>
                    <a:pt x="1554993" y="1554993"/>
                  </a:lnTo>
                  <a:lnTo>
                    <a:pt x="0" y="15549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4" name="Group 34"/>
            <p:cNvGrpSpPr/>
            <p:nvPr/>
          </p:nvGrpSpPr>
          <p:grpSpPr>
            <a:xfrm rot="-6339738">
              <a:off x="276018" y="276018"/>
              <a:ext cx="1365017" cy="1365017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6078" tIns="6078" rIns="6078" bIns="607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7" name="Group 37"/>
          <p:cNvGrpSpPr/>
          <p:nvPr/>
        </p:nvGrpSpPr>
        <p:grpSpPr>
          <a:xfrm>
            <a:off x="19860347" y="2816390"/>
            <a:ext cx="630070" cy="630070"/>
            <a:chOff x="0" y="0"/>
            <a:chExt cx="840093" cy="840093"/>
          </a:xfrm>
        </p:grpSpPr>
        <p:sp>
          <p:nvSpPr>
            <p:cNvPr id="38" name="Freeform 38"/>
            <p:cNvSpPr/>
            <p:nvPr/>
          </p:nvSpPr>
          <p:spPr>
            <a:xfrm rot="-6339738">
              <a:off x="79331" y="79331"/>
              <a:ext cx="681431" cy="681431"/>
            </a:xfrm>
            <a:custGeom>
              <a:avLst/>
              <a:gdLst/>
              <a:ahLst/>
              <a:cxnLst/>
              <a:rect l="l" t="t" r="r" b="b"/>
              <a:pathLst>
                <a:path w="681431" h="681431">
                  <a:moveTo>
                    <a:pt x="0" y="0"/>
                  </a:moveTo>
                  <a:lnTo>
                    <a:pt x="681431" y="0"/>
                  </a:lnTo>
                  <a:lnTo>
                    <a:pt x="681431" y="681431"/>
                  </a:lnTo>
                  <a:lnTo>
                    <a:pt x="0" y="681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9" name="Group 39"/>
            <p:cNvGrpSpPr/>
            <p:nvPr/>
          </p:nvGrpSpPr>
          <p:grpSpPr>
            <a:xfrm rot="-6339738">
              <a:off x="120957" y="120957"/>
              <a:ext cx="598179" cy="598179"/>
              <a:chOff x="0" y="0"/>
              <a:chExt cx="812800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6078" tIns="6078" rIns="6078" bIns="607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/>
          <p:cNvGrpSpPr/>
          <p:nvPr/>
        </p:nvGrpSpPr>
        <p:grpSpPr>
          <a:xfrm>
            <a:off x="282635" y="1024785"/>
            <a:ext cx="11222215" cy="9267052"/>
            <a:chOff x="0" y="0"/>
            <a:chExt cx="2274402" cy="70774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/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23E8F41-98AD-5234-1674-CFFE6284E8CE}"/>
              </a:ext>
            </a:extLst>
          </p:cNvPr>
          <p:cNvSpPr txBox="1"/>
          <p:nvPr/>
        </p:nvSpPr>
        <p:spPr>
          <a:xfrm>
            <a:off x="609599" y="1943099"/>
            <a:ext cx="10895251" cy="8680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INTRODUCTION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36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 be “dropped” means to be disappointed, abandoned, betrayed, or wounded by others in ways that change the course of our lives.</a:t>
            </a:r>
          </a:p>
          <a:p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Mephibosheth, the son of Jonathan and grandson of King Saul, is a vivid example of what it means to be dropped in life. 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He was not only dropped physically by his nurse, but his entire destiny seemed to fall apart. 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Yet, God still had a plan for him.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D316E-50D4-0AC5-5FC6-346A93108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25D4D23-9801-97A8-E58E-38C41DD4B371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E7D4879-0523-618B-9DDB-86521317B01C}"/>
              </a:ext>
            </a:extLst>
          </p:cNvPr>
          <p:cNvGrpSpPr/>
          <p:nvPr/>
        </p:nvGrpSpPr>
        <p:grpSpPr>
          <a:xfrm>
            <a:off x="373602" y="419101"/>
            <a:ext cx="11222215" cy="9267052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D754D6A-B0DA-3F0F-FE6E-13E7FF646184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126C399D-5F93-0160-8750-753B4B1835FC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9E39E7C7-539F-087E-235E-38B8FA528221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C7029AA7-A092-E53E-430C-525B952ED5B2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6F2F4302-C3E7-2723-BCC6-E4A2F1C5EE5F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8DF5FFDA-9FDC-4A6A-C04A-B82AC903B94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64DD4443-2912-1946-049F-42C64329F9D1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FA0C9EEB-0147-09AD-5E4A-2B4AF333A51E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C4BBBAF2-4EC4-5FBE-B278-7167BF31E1AC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5B9FA8E3-DE6C-5B6D-2A15-79046DE88A35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33102DEC-E239-4C7A-BC51-407D7C0791E7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63D6549-461B-E5CA-4523-41CBE99E7FDF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BCEB41F1-9EB3-24B5-2DFC-EACB077DDCF6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5772B301-D9CC-E886-B199-0BD77372815E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5EC6F588-371A-4E87-DD6D-759B83D39FC3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0DEFB0F0-4C43-BD66-A5AD-FC09D3259F1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659A73F5-EFF0-9C9F-6A27-62B04430A89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1AEDE99D-3F08-F75E-CA84-94A6DCB4A1B9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4D110F0F-2ED1-B676-0804-476345DE1C0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7E86DA98-47AB-2314-F402-9B0ABA2C3E6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7CA3F908-1071-56AD-0346-D706FEE34BBA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DCFC1712-8C45-5DFE-7C0C-CC280C1A4AB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3D2E342-9A1B-714E-5400-768D7C1D3DAF}"/>
              </a:ext>
            </a:extLst>
          </p:cNvPr>
          <p:cNvSpPr txBox="1"/>
          <p:nvPr/>
        </p:nvSpPr>
        <p:spPr>
          <a:xfrm>
            <a:off x="533400" y="600848"/>
            <a:ext cx="10787918" cy="9277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36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Mephibosheth’s Drop, His Life’s Unexpected Pain. (2 Samuel 4:4)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Mephibosheth was only five years old, innocent, vulnerable, and dependent. Yet his life was forever changed by someone else’s mistake.</a:t>
            </a:r>
          </a:p>
          <a:p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Some drops are necessary. </a:t>
            </a:r>
          </a:p>
          <a:p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Crown That He Would Not Wear.</a:t>
            </a:r>
          </a:p>
          <a:p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crown will never be placed upon his head! </a:t>
            </a:r>
          </a:p>
          <a:p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kingdom was to be ruled by another, the palace will now be occupied by another, and the crown will be worn by another. 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235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197DE-5921-35B2-9621-CA0829D03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7D6EBD1-E4BE-F4ED-72DF-BA6786706BF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B1428B73-699E-DAA2-F616-B4F2A725976F}"/>
              </a:ext>
            </a:extLst>
          </p:cNvPr>
          <p:cNvGrpSpPr/>
          <p:nvPr/>
        </p:nvGrpSpPr>
        <p:grpSpPr>
          <a:xfrm>
            <a:off x="328366" y="748539"/>
            <a:ext cx="10988449" cy="9147916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102C01D-F9EE-CFE6-872E-56CCB92F2CD0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A56B57E8-A5DB-DE82-BD64-16BC6E37320B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912F965A-BB13-8B8E-84C0-8E5F74212C9E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C28D22D2-597C-1142-DBA7-37B0E56924C2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1E0FF936-D11D-4460-5963-58D6E50B2418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02308B22-A3D8-7C74-8DFB-E3C9B31641B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96F6A5C8-8D26-50FB-5C14-041CA573A378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708C2DDB-8F5C-79C8-C1A9-23925859B74D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26385F2D-2583-A290-8B6E-71C1ECB668F5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C8247766-8D9C-5DB4-F9A1-BCA430115015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C489C6C0-12B7-FD50-84AD-BB1E75C0B436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48621FE9-8BA5-6D4A-4C2C-CC923EB543DB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11BC5D82-020B-5642-5A8C-A9F0FAAE86A0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9123D4EA-0C74-9EF5-C2E6-674AF4DDE4E0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0BC8FD28-FC5C-D867-7909-49B941D97AE0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53EC216-0FC3-764E-CC75-55E342DA09C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75AF07DC-6734-80BF-6F70-A32C7F9BED9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2C451A4E-07FA-F353-5F6E-DFD5CC1B9A5A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BFA7282A-C1DE-D552-F351-1DDD8BF55AF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E69662FB-1CDF-7AAA-236B-B9537EB186E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1FA3F894-3E2E-36D1-A786-7519FEEDACAB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704E249-1310-3254-325A-8C086A4A56B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BC26FA0-4443-5735-E13C-0D190AB294BB}"/>
              </a:ext>
            </a:extLst>
          </p:cNvPr>
          <p:cNvSpPr txBox="1"/>
          <p:nvPr/>
        </p:nvSpPr>
        <p:spPr>
          <a:xfrm>
            <a:off x="609599" y="1257300"/>
            <a:ext cx="9938797" cy="7615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2. Mephibosheth’s Condition Living in Lo-Debar.  (2 Samuel 9:1-13)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b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Lo-Debar means “no pasture” or “no word” a barren, forgotten place.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once royal grandson of a king was now living in obscurity, broken, and afraid.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He went to a place where there is nowhere to grow grass, nowhere to plant flowers, and no place for a harvest, </a:t>
            </a:r>
            <a:r>
              <a:rPr lang="en-US" sz="36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but at least he is safe, and he is provided for.</a:t>
            </a:r>
          </a:p>
        </p:txBody>
      </p:sp>
    </p:spTree>
    <p:extLst>
      <p:ext uri="{BB962C8B-B14F-4D97-AF65-F5344CB8AC3E}">
        <p14:creationId xmlns:p14="http://schemas.microsoft.com/office/powerpoint/2010/main" val="3970675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431" t="-46444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" name="Group 3"/>
          <p:cNvGrpSpPr/>
          <p:nvPr/>
        </p:nvGrpSpPr>
        <p:grpSpPr>
          <a:xfrm>
            <a:off x="292405" y="-60853"/>
            <a:ext cx="11591823" cy="10287000"/>
            <a:chOff x="0" y="-38100"/>
            <a:chExt cx="2312709" cy="1548069"/>
          </a:xfrm>
        </p:grpSpPr>
        <p:sp>
          <p:nvSpPr>
            <p:cNvPr id="4" name="Freeform 4"/>
            <p:cNvSpPr/>
            <p:nvPr/>
          </p:nvSpPr>
          <p:spPr>
            <a:xfrm>
              <a:off x="0" y="5098"/>
              <a:ext cx="2312709" cy="1504871"/>
            </a:xfrm>
            <a:custGeom>
              <a:avLst/>
              <a:gdLst/>
              <a:ahLst/>
              <a:cxnLst/>
              <a:rect l="l" t="t" r="r" b="b"/>
              <a:pathLst>
                <a:path w="2312709" h="1504871">
                  <a:moveTo>
                    <a:pt x="24742" y="0"/>
                  </a:moveTo>
                  <a:lnTo>
                    <a:pt x="2287967" y="0"/>
                  </a:lnTo>
                  <a:cubicBezTo>
                    <a:pt x="2301631" y="0"/>
                    <a:pt x="2312709" y="11077"/>
                    <a:pt x="2312709" y="24742"/>
                  </a:cubicBezTo>
                  <a:lnTo>
                    <a:pt x="2312709" y="1480129"/>
                  </a:lnTo>
                  <a:cubicBezTo>
                    <a:pt x="2312709" y="1493794"/>
                    <a:pt x="2301631" y="1504871"/>
                    <a:pt x="2287967" y="1504871"/>
                  </a:cubicBezTo>
                  <a:lnTo>
                    <a:pt x="24742" y="1504871"/>
                  </a:lnTo>
                  <a:cubicBezTo>
                    <a:pt x="11077" y="1504871"/>
                    <a:pt x="0" y="1493794"/>
                    <a:pt x="0" y="1480129"/>
                  </a:cubicBezTo>
                  <a:lnTo>
                    <a:pt x="0" y="24742"/>
                  </a:lnTo>
                  <a:cubicBezTo>
                    <a:pt x="0" y="11077"/>
                    <a:pt x="11077" y="0"/>
                    <a:pt x="2474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312709" cy="1542971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334107" y="6365954"/>
            <a:ext cx="3402519" cy="3402519"/>
            <a:chOff x="0" y="0"/>
            <a:chExt cx="4536692" cy="453669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536692" cy="4536692"/>
            </a:xfrm>
            <a:custGeom>
              <a:avLst/>
              <a:gdLst/>
              <a:ahLst/>
              <a:cxnLst/>
              <a:rect l="l" t="t" r="r" b="b"/>
              <a:pathLst>
                <a:path w="4536692" h="4536692">
                  <a:moveTo>
                    <a:pt x="0" y="0"/>
                  </a:moveTo>
                  <a:lnTo>
                    <a:pt x="4536692" y="0"/>
                  </a:lnTo>
                  <a:lnTo>
                    <a:pt x="4536692" y="4536692"/>
                  </a:lnTo>
                  <a:lnTo>
                    <a:pt x="0" y="4536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277127" y="277127"/>
              <a:ext cx="3982437" cy="3982437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4" name="Freeform 14"/>
          <p:cNvSpPr/>
          <p:nvPr/>
        </p:nvSpPr>
        <p:spPr>
          <a:xfrm>
            <a:off x="13466005" y="-6192028"/>
            <a:ext cx="14474151" cy="14474151"/>
          </a:xfrm>
          <a:custGeom>
            <a:avLst/>
            <a:gdLst/>
            <a:ahLst/>
            <a:cxnLst/>
            <a:rect l="l" t="t" r="r" b="b"/>
            <a:pathLst>
              <a:path w="14474151" h="14474151">
                <a:moveTo>
                  <a:pt x="0" y="0"/>
                </a:moveTo>
                <a:lnTo>
                  <a:pt x="14474150" y="0"/>
                </a:lnTo>
                <a:lnTo>
                  <a:pt x="14474150" y="14474151"/>
                </a:lnTo>
                <a:lnTo>
                  <a:pt x="0" y="144741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5" name="Group 15"/>
          <p:cNvGrpSpPr/>
          <p:nvPr/>
        </p:nvGrpSpPr>
        <p:grpSpPr>
          <a:xfrm>
            <a:off x="12850605" y="-760966"/>
            <a:ext cx="8707411" cy="8707411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89429" tIns="89429" rIns="89429" bIns="8942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1497013" y="-2343913"/>
            <a:ext cx="6127529" cy="6127529"/>
          </a:xfrm>
          <a:custGeom>
            <a:avLst/>
            <a:gdLst/>
            <a:ahLst/>
            <a:cxnLst/>
            <a:rect l="l" t="t" r="r" b="b"/>
            <a:pathLst>
              <a:path w="6127529" h="6127529">
                <a:moveTo>
                  <a:pt x="0" y="0"/>
                </a:moveTo>
                <a:lnTo>
                  <a:pt x="6127529" y="0"/>
                </a:lnTo>
                <a:lnTo>
                  <a:pt x="6127529" y="6127528"/>
                </a:lnTo>
                <a:lnTo>
                  <a:pt x="0" y="6127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9" name="Group 19"/>
          <p:cNvGrpSpPr/>
          <p:nvPr/>
        </p:nvGrpSpPr>
        <p:grpSpPr>
          <a:xfrm rot="-3207614">
            <a:off x="15340392" y="-473851"/>
            <a:ext cx="3826657" cy="3685699"/>
            <a:chOff x="0" y="0"/>
            <a:chExt cx="1007844" cy="97071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871318" y="-1969609"/>
            <a:ext cx="5378919" cy="5378919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859" tIns="37859" rIns="37859" bIns="3785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11090744" y="1802198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3" y="0"/>
                </a:lnTo>
                <a:lnTo>
                  <a:pt x="6940063" y="6940062"/>
                </a:lnTo>
                <a:lnTo>
                  <a:pt x="0" y="69400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26" name="Group 26"/>
          <p:cNvGrpSpPr/>
          <p:nvPr/>
        </p:nvGrpSpPr>
        <p:grpSpPr>
          <a:xfrm>
            <a:off x="11514684" y="2226137"/>
            <a:ext cx="6092184" cy="6092184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1766580" y="2478034"/>
            <a:ext cx="5588395" cy="5588395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 rot="-3207614">
            <a:off x="11588329" y="-2114224"/>
            <a:ext cx="3826657" cy="3685699"/>
            <a:chOff x="0" y="0"/>
            <a:chExt cx="1007844" cy="970719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1997070" y="8167518"/>
            <a:ext cx="1262330" cy="1262330"/>
            <a:chOff x="0" y="0"/>
            <a:chExt cx="1683106" cy="1683106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683106" cy="1683106"/>
            </a:xfrm>
            <a:custGeom>
              <a:avLst/>
              <a:gdLst/>
              <a:ahLst/>
              <a:cxnLst/>
              <a:rect l="l" t="t" r="r" b="b"/>
              <a:pathLst>
                <a:path w="1683106" h="1683106">
                  <a:moveTo>
                    <a:pt x="0" y="0"/>
                  </a:moveTo>
                  <a:lnTo>
                    <a:pt x="1683106" y="0"/>
                  </a:lnTo>
                  <a:lnTo>
                    <a:pt x="1683106" y="1683106"/>
                  </a:lnTo>
                  <a:lnTo>
                    <a:pt x="0" y="1683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7" name="Group 37"/>
            <p:cNvGrpSpPr/>
            <p:nvPr/>
          </p:nvGrpSpPr>
          <p:grpSpPr>
            <a:xfrm>
              <a:off x="102814" y="102814"/>
              <a:ext cx="1477478" cy="1477478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0" name="Group 40"/>
          <p:cNvGrpSpPr/>
          <p:nvPr/>
        </p:nvGrpSpPr>
        <p:grpSpPr>
          <a:xfrm>
            <a:off x="13289716" y="9199749"/>
            <a:ext cx="524404" cy="524404"/>
            <a:chOff x="0" y="0"/>
            <a:chExt cx="699205" cy="699205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699205" cy="699205"/>
            </a:xfrm>
            <a:custGeom>
              <a:avLst/>
              <a:gdLst/>
              <a:ahLst/>
              <a:cxnLst/>
              <a:rect l="l" t="t" r="r" b="b"/>
              <a:pathLst>
                <a:path w="699205" h="699205">
                  <a:moveTo>
                    <a:pt x="0" y="0"/>
                  </a:moveTo>
                  <a:lnTo>
                    <a:pt x="699205" y="0"/>
                  </a:lnTo>
                  <a:lnTo>
                    <a:pt x="699205" y="699205"/>
                  </a:lnTo>
                  <a:lnTo>
                    <a:pt x="0" y="699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42" name="Group 42"/>
            <p:cNvGrpSpPr/>
            <p:nvPr/>
          </p:nvGrpSpPr>
          <p:grpSpPr>
            <a:xfrm>
              <a:off x="42712" y="42712"/>
              <a:ext cx="613782" cy="613782"/>
              <a:chOff x="0" y="0"/>
              <a:chExt cx="812800" cy="8128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5" name="Group 45"/>
          <p:cNvGrpSpPr/>
          <p:nvPr/>
        </p:nvGrpSpPr>
        <p:grpSpPr>
          <a:xfrm rot="5400000">
            <a:off x="-11362027" y="6732116"/>
            <a:ext cx="18452272" cy="300217"/>
            <a:chOff x="0" y="0"/>
            <a:chExt cx="4859858" cy="7907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8" name="Freeform 48"/>
          <p:cNvSpPr/>
          <p:nvPr/>
        </p:nvSpPr>
        <p:spPr>
          <a:xfrm>
            <a:off x="2075046" y="8849193"/>
            <a:ext cx="7920259" cy="930403"/>
          </a:xfrm>
          <a:custGeom>
            <a:avLst/>
            <a:gdLst/>
            <a:ahLst/>
            <a:cxnLst/>
            <a:rect l="l" t="t" r="r" b="b"/>
            <a:pathLst>
              <a:path w="7920259" h="930403">
                <a:moveTo>
                  <a:pt x="0" y="0"/>
                </a:moveTo>
                <a:lnTo>
                  <a:pt x="7920259" y="0"/>
                </a:lnTo>
                <a:lnTo>
                  <a:pt x="7920259" y="930403"/>
                </a:lnTo>
                <a:lnTo>
                  <a:pt x="0" y="930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8331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49" name="Group 49"/>
          <p:cNvGrpSpPr/>
          <p:nvPr/>
        </p:nvGrpSpPr>
        <p:grpSpPr>
          <a:xfrm>
            <a:off x="11923965" y="2760245"/>
            <a:ext cx="5148799" cy="5023973"/>
            <a:chOff x="0" y="0"/>
            <a:chExt cx="812800" cy="81280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E7EC07B-1743-4AB2-363E-D2D90EBD1DC2}"/>
              </a:ext>
            </a:extLst>
          </p:cNvPr>
          <p:cNvSpPr txBox="1"/>
          <p:nvPr/>
        </p:nvSpPr>
        <p:spPr>
          <a:xfrm>
            <a:off x="450032" y="1104900"/>
            <a:ext cx="11229530" cy="8371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Mephibosheth’s Restoration, The King’s Table.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King David remembered his covenant with Jonathan and asked, “Is there still anyone left of the house of Saul, that I may show him kindness for Jonathan’s sake?” (2 Samuel 9:1).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exile is now over and the king says, "thou shalt eat bread at my table continually." 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Though others dropped Mephibosheth, the king lifted him. Though he was lame, he was accepted. Though he was forgotten, he was restored.</a:t>
            </a:r>
            <a:endParaRPr lang="en-US" sz="36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E7130-C428-ACD3-87B1-1245C221C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082EA32-0387-4442-965C-9B60B088D2A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431" t="-46444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B96DF4E-8224-7FB8-43F5-B4D02C35B585}"/>
              </a:ext>
            </a:extLst>
          </p:cNvPr>
          <p:cNvGrpSpPr/>
          <p:nvPr/>
        </p:nvGrpSpPr>
        <p:grpSpPr>
          <a:xfrm>
            <a:off x="359353" y="114299"/>
            <a:ext cx="11376747" cy="9982201"/>
            <a:chOff x="0" y="-38100"/>
            <a:chExt cx="2312709" cy="154806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2941795-3FD4-43F1-9B8F-4D7766B91D5D}"/>
                </a:ext>
              </a:extLst>
            </p:cNvPr>
            <p:cNvSpPr/>
            <p:nvPr/>
          </p:nvSpPr>
          <p:spPr>
            <a:xfrm>
              <a:off x="0" y="5098"/>
              <a:ext cx="2312709" cy="1504871"/>
            </a:xfrm>
            <a:custGeom>
              <a:avLst/>
              <a:gdLst/>
              <a:ahLst/>
              <a:cxnLst/>
              <a:rect l="l" t="t" r="r" b="b"/>
              <a:pathLst>
                <a:path w="2312709" h="1504871">
                  <a:moveTo>
                    <a:pt x="24742" y="0"/>
                  </a:moveTo>
                  <a:lnTo>
                    <a:pt x="2287967" y="0"/>
                  </a:lnTo>
                  <a:cubicBezTo>
                    <a:pt x="2301631" y="0"/>
                    <a:pt x="2312709" y="11077"/>
                    <a:pt x="2312709" y="24742"/>
                  </a:cubicBezTo>
                  <a:lnTo>
                    <a:pt x="2312709" y="1480129"/>
                  </a:lnTo>
                  <a:cubicBezTo>
                    <a:pt x="2312709" y="1493794"/>
                    <a:pt x="2301631" y="1504871"/>
                    <a:pt x="2287967" y="1504871"/>
                  </a:cubicBezTo>
                  <a:lnTo>
                    <a:pt x="24742" y="1504871"/>
                  </a:lnTo>
                  <a:cubicBezTo>
                    <a:pt x="11077" y="1504871"/>
                    <a:pt x="0" y="1493794"/>
                    <a:pt x="0" y="1480129"/>
                  </a:cubicBezTo>
                  <a:lnTo>
                    <a:pt x="0" y="24742"/>
                  </a:lnTo>
                  <a:cubicBezTo>
                    <a:pt x="0" y="11077"/>
                    <a:pt x="11077" y="0"/>
                    <a:pt x="2474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5B1CF9CD-8DA6-9778-7461-30CFF3E331FD}"/>
                </a:ext>
              </a:extLst>
            </p:cNvPr>
            <p:cNvSpPr txBox="1"/>
            <p:nvPr/>
          </p:nvSpPr>
          <p:spPr>
            <a:xfrm>
              <a:off x="0" y="-38100"/>
              <a:ext cx="2312709" cy="1542971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26F8873C-188B-599F-1BCE-EC8B02303E58}"/>
              </a:ext>
            </a:extLst>
          </p:cNvPr>
          <p:cNvGrpSpPr/>
          <p:nvPr/>
        </p:nvGrpSpPr>
        <p:grpSpPr>
          <a:xfrm>
            <a:off x="13334107" y="6365954"/>
            <a:ext cx="3402519" cy="3402519"/>
            <a:chOff x="0" y="0"/>
            <a:chExt cx="4536692" cy="453669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8756BC8-0D03-8137-7CA4-6D804A7B95BC}"/>
                </a:ext>
              </a:extLst>
            </p:cNvPr>
            <p:cNvSpPr/>
            <p:nvPr/>
          </p:nvSpPr>
          <p:spPr>
            <a:xfrm>
              <a:off x="0" y="0"/>
              <a:ext cx="4536692" cy="4536692"/>
            </a:xfrm>
            <a:custGeom>
              <a:avLst/>
              <a:gdLst/>
              <a:ahLst/>
              <a:cxnLst/>
              <a:rect l="l" t="t" r="r" b="b"/>
              <a:pathLst>
                <a:path w="4536692" h="4536692">
                  <a:moveTo>
                    <a:pt x="0" y="0"/>
                  </a:moveTo>
                  <a:lnTo>
                    <a:pt x="4536692" y="0"/>
                  </a:lnTo>
                  <a:lnTo>
                    <a:pt x="4536692" y="4536692"/>
                  </a:lnTo>
                  <a:lnTo>
                    <a:pt x="0" y="4536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F0340735-25BA-9AAC-8288-DAA23962CA37}"/>
                </a:ext>
              </a:extLst>
            </p:cNvPr>
            <p:cNvGrpSpPr/>
            <p:nvPr/>
          </p:nvGrpSpPr>
          <p:grpSpPr>
            <a:xfrm>
              <a:off x="277127" y="277127"/>
              <a:ext cx="3982437" cy="3982437"/>
              <a:chOff x="0" y="0"/>
              <a:chExt cx="812800" cy="812800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900A617D-9F69-8CCC-AD67-C3F89BB334F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2C80492D-FCBF-2FED-B32D-5C5E706E9B3D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3767F934-3E97-3639-4E6F-68039D1C52B6}"/>
              </a:ext>
            </a:extLst>
          </p:cNvPr>
          <p:cNvSpPr/>
          <p:nvPr/>
        </p:nvSpPr>
        <p:spPr>
          <a:xfrm>
            <a:off x="13466005" y="-6192028"/>
            <a:ext cx="14474151" cy="14474151"/>
          </a:xfrm>
          <a:custGeom>
            <a:avLst/>
            <a:gdLst/>
            <a:ahLst/>
            <a:cxnLst/>
            <a:rect l="l" t="t" r="r" b="b"/>
            <a:pathLst>
              <a:path w="14474151" h="14474151">
                <a:moveTo>
                  <a:pt x="0" y="0"/>
                </a:moveTo>
                <a:lnTo>
                  <a:pt x="14474150" y="0"/>
                </a:lnTo>
                <a:lnTo>
                  <a:pt x="14474150" y="14474151"/>
                </a:lnTo>
                <a:lnTo>
                  <a:pt x="0" y="144741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77728980-01B6-40B8-29C9-A4110D483DFE}"/>
              </a:ext>
            </a:extLst>
          </p:cNvPr>
          <p:cNvGrpSpPr/>
          <p:nvPr/>
        </p:nvGrpSpPr>
        <p:grpSpPr>
          <a:xfrm>
            <a:off x="12850605" y="-760966"/>
            <a:ext cx="8707411" cy="8707411"/>
            <a:chOff x="0" y="0"/>
            <a:chExt cx="8128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CE12BA7E-10B6-C88D-C47C-4AA6759A971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4F8F68CD-FC77-A7DE-C3A9-F85DACA122C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89429" tIns="89429" rIns="89429" bIns="8942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D069FF4F-4225-B61A-A01B-FE87CA5D91AE}"/>
              </a:ext>
            </a:extLst>
          </p:cNvPr>
          <p:cNvSpPr/>
          <p:nvPr/>
        </p:nvSpPr>
        <p:spPr>
          <a:xfrm>
            <a:off x="11497013" y="-2343913"/>
            <a:ext cx="6127529" cy="6127529"/>
          </a:xfrm>
          <a:custGeom>
            <a:avLst/>
            <a:gdLst/>
            <a:ahLst/>
            <a:cxnLst/>
            <a:rect l="l" t="t" r="r" b="b"/>
            <a:pathLst>
              <a:path w="6127529" h="6127529">
                <a:moveTo>
                  <a:pt x="0" y="0"/>
                </a:moveTo>
                <a:lnTo>
                  <a:pt x="6127529" y="0"/>
                </a:lnTo>
                <a:lnTo>
                  <a:pt x="6127529" y="6127528"/>
                </a:lnTo>
                <a:lnTo>
                  <a:pt x="0" y="6127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51EF1866-66D6-6EAA-2FDC-F8BB00227E54}"/>
              </a:ext>
            </a:extLst>
          </p:cNvPr>
          <p:cNvGrpSpPr/>
          <p:nvPr/>
        </p:nvGrpSpPr>
        <p:grpSpPr>
          <a:xfrm rot="-3207614">
            <a:off x="15340392" y="-473851"/>
            <a:ext cx="3826657" cy="3685699"/>
            <a:chOff x="0" y="0"/>
            <a:chExt cx="1007844" cy="970719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361A4A48-9C54-C0C3-E38D-B600AA64BC09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8EC6F906-2DB5-8391-D972-B2F2FDBBF530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6777A9C5-EA79-21C7-77AA-796B9DF94EE9}"/>
              </a:ext>
            </a:extLst>
          </p:cNvPr>
          <p:cNvGrpSpPr/>
          <p:nvPr/>
        </p:nvGrpSpPr>
        <p:grpSpPr>
          <a:xfrm>
            <a:off x="11871318" y="-1969609"/>
            <a:ext cx="5378919" cy="5378919"/>
            <a:chOff x="0" y="0"/>
            <a:chExt cx="812800" cy="812800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468D5CEE-44B7-9B0C-0E52-7FC7DCE0FCD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9491FE09-76C8-D677-ECF4-CFD953E9EC6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859" tIns="37859" rIns="37859" bIns="3785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>
            <a:extLst>
              <a:ext uri="{FF2B5EF4-FFF2-40B4-BE49-F238E27FC236}">
                <a16:creationId xmlns:a16="http://schemas.microsoft.com/office/drawing/2014/main" id="{9878CE4A-E4FE-62C1-4356-6F67CA1D00C9}"/>
              </a:ext>
            </a:extLst>
          </p:cNvPr>
          <p:cNvSpPr/>
          <p:nvPr/>
        </p:nvSpPr>
        <p:spPr>
          <a:xfrm>
            <a:off x="11090744" y="1802198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3" y="0"/>
                </a:lnTo>
                <a:lnTo>
                  <a:pt x="6940063" y="6940062"/>
                </a:lnTo>
                <a:lnTo>
                  <a:pt x="0" y="69400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BBDE2EF4-9700-59B9-5D34-2154427F28E6}"/>
              </a:ext>
            </a:extLst>
          </p:cNvPr>
          <p:cNvGrpSpPr/>
          <p:nvPr/>
        </p:nvGrpSpPr>
        <p:grpSpPr>
          <a:xfrm>
            <a:off x="11514684" y="2226137"/>
            <a:ext cx="6092184" cy="6092184"/>
            <a:chOff x="0" y="0"/>
            <a:chExt cx="812800" cy="81280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24225116-B166-16A9-F04C-6AD4A80B308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BBE51124-FA6D-51DB-BE09-74D625712FE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074371DD-B703-1630-7D56-A7674052D8DD}"/>
              </a:ext>
            </a:extLst>
          </p:cNvPr>
          <p:cNvGrpSpPr/>
          <p:nvPr/>
        </p:nvGrpSpPr>
        <p:grpSpPr>
          <a:xfrm>
            <a:off x="11766580" y="2478034"/>
            <a:ext cx="5588395" cy="5588395"/>
            <a:chOff x="0" y="0"/>
            <a:chExt cx="812800" cy="812800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59CD77A-255B-AABC-6182-779F2040715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BE457322-23AA-8892-B08D-1C2564A616A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BFEC8163-B3E0-2038-C99E-1BCF50BA7384}"/>
              </a:ext>
            </a:extLst>
          </p:cNvPr>
          <p:cNvGrpSpPr/>
          <p:nvPr/>
        </p:nvGrpSpPr>
        <p:grpSpPr>
          <a:xfrm rot="-3207614">
            <a:off x="11588329" y="-2114224"/>
            <a:ext cx="3826657" cy="3685699"/>
            <a:chOff x="0" y="0"/>
            <a:chExt cx="1007844" cy="970719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12824E74-2305-7A42-7EC7-122FAC8495A4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F8E0C3B2-1DDF-C1C5-8D0A-B04D3F961B8E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CF02288F-5374-5778-ECA2-B54F8E2EE426}"/>
              </a:ext>
            </a:extLst>
          </p:cNvPr>
          <p:cNvGrpSpPr/>
          <p:nvPr/>
        </p:nvGrpSpPr>
        <p:grpSpPr>
          <a:xfrm>
            <a:off x="11997070" y="8167518"/>
            <a:ext cx="1262330" cy="1262330"/>
            <a:chOff x="0" y="0"/>
            <a:chExt cx="1683106" cy="1683106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E698C1A0-979C-C2B2-49E4-AC2D5C193C14}"/>
                </a:ext>
              </a:extLst>
            </p:cNvPr>
            <p:cNvSpPr/>
            <p:nvPr/>
          </p:nvSpPr>
          <p:spPr>
            <a:xfrm>
              <a:off x="0" y="0"/>
              <a:ext cx="1683106" cy="1683106"/>
            </a:xfrm>
            <a:custGeom>
              <a:avLst/>
              <a:gdLst/>
              <a:ahLst/>
              <a:cxnLst/>
              <a:rect l="l" t="t" r="r" b="b"/>
              <a:pathLst>
                <a:path w="1683106" h="1683106">
                  <a:moveTo>
                    <a:pt x="0" y="0"/>
                  </a:moveTo>
                  <a:lnTo>
                    <a:pt x="1683106" y="0"/>
                  </a:lnTo>
                  <a:lnTo>
                    <a:pt x="1683106" y="1683106"/>
                  </a:lnTo>
                  <a:lnTo>
                    <a:pt x="0" y="1683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7" name="Group 37">
              <a:extLst>
                <a:ext uri="{FF2B5EF4-FFF2-40B4-BE49-F238E27FC236}">
                  <a16:creationId xmlns:a16="http://schemas.microsoft.com/office/drawing/2014/main" id="{BD5CB79F-32BE-ABFD-28D0-5C6401234285}"/>
                </a:ext>
              </a:extLst>
            </p:cNvPr>
            <p:cNvGrpSpPr/>
            <p:nvPr/>
          </p:nvGrpSpPr>
          <p:grpSpPr>
            <a:xfrm>
              <a:off x="102814" y="102814"/>
              <a:ext cx="1477478" cy="1477478"/>
              <a:chOff x="0" y="0"/>
              <a:chExt cx="812800" cy="812800"/>
            </a:xfrm>
          </p:grpSpPr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0B3C7412-8A64-50B1-FBCC-3CE6C4267CA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9" name="TextBox 39">
                <a:extLst>
                  <a:ext uri="{FF2B5EF4-FFF2-40B4-BE49-F238E27FC236}">
                    <a16:creationId xmlns:a16="http://schemas.microsoft.com/office/drawing/2014/main" id="{5AC67401-7151-466A-41C6-55FA59C6E694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0" name="Group 40">
            <a:extLst>
              <a:ext uri="{FF2B5EF4-FFF2-40B4-BE49-F238E27FC236}">
                <a16:creationId xmlns:a16="http://schemas.microsoft.com/office/drawing/2014/main" id="{3F57BAC7-B24D-715F-07C3-055213A4F117}"/>
              </a:ext>
            </a:extLst>
          </p:cNvPr>
          <p:cNvGrpSpPr/>
          <p:nvPr/>
        </p:nvGrpSpPr>
        <p:grpSpPr>
          <a:xfrm>
            <a:off x="13289716" y="9199749"/>
            <a:ext cx="524404" cy="524404"/>
            <a:chOff x="0" y="0"/>
            <a:chExt cx="699205" cy="699205"/>
          </a:xfrm>
        </p:grpSpPr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939B0A63-83DE-B216-887B-9A614D9B85DB}"/>
                </a:ext>
              </a:extLst>
            </p:cNvPr>
            <p:cNvSpPr/>
            <p:nvPr/>
          </p:nvSpPr>
          <p:spPr>
            <a:xfrm>
              <a:off x="0" y="0"/>
              <a:ext cx="699205" cy="699205"/>
            </a:xfrm>
            <a:custGeom>
              <a:avLst/>
              <a:gdLst/>
              <a:ahLst/>
              <a:cxnLst/>
              <a:rect l="l" t="t" r="r" b="b"/>
              <a:pathLst>
                <a:path w="699205" h="699205">
                  <a:moveTo>
                    <a:pt x="0" y="0"/>
                  </a:moveTo>
                  <a:lnTo>
                    <a:pt x="699205" y="0"/>
                  </a:lnTo>
                  <a:lnTo>
                    <a:pt x="699205" y="699205"/>
                  </a:lnTo>
                  <a:lnTo>
                    <a:pt x="0" y="699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42" name="Group 42">
              <a:extLst>
                <a:ext uri="{FF2B5EF4-FFF2-40B4-BE49-F238E27FC236}">
                  <a16:creationId xmlns:a16="http://schemas.microsoft.com/office/drawing/2014/main" id="{9A32018C-26BE-6175-999F-064E942CF53B}"/>
                </a:ext>
              </a:extLst>
            </p:cNvPr>
            <p:cNvGrpSpPr/>
            <p:nvPr/>
          </p:nvGrpSpPr>
          <p:grpSpPr>
            <a:xfrm>
              <a:off x="42712" y="42712"/>
              <a:ext cx="613782" cy="613782"/>
              <a:chOff x="0" y="0"/>
              <a:chExt cx="812800" cy="812800"/>
            </a:xfrm>
          </p:grpSpPr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D9E5B41E-8951-6A81-7228-D08B91B9C3C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" name="TextBox 44">
                <a:extLst>
                  <a:ext uri="{FF2B5EF4-FFF2-40B4-BE49-F238E27FC236}">
                    <a16:creationId xmlns:a16="http://schemas.microsoft.com/office/drawing/2014/main" id="{C88714A9-8FDF-D5A7-B2CA-F0FFFF387F54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5" name="Group 45">
            <a:extLst>
              <a:ext uri="{FF2B5EF4-FFF2-40B4-BE49-F238E27FC236}">
                <a16:creationId xmlns:a16="http://schemas.microsoft.com/office/drawing/2014/main" id="{5122C115-CD10-7C8C-0FA2-8D5933841C7E}"/>
              </a:ext>
            </a:extLst>
          </p:cNvPr>
          <p:cNvGrpSpPr/>
          <p:nvPr/>
        </p:nvGrpSpPr>
        <p:grpSpPr>
          <a:xfrm rot="5400000">
            <a:off x="-11362027" y="6732116"/>
            <a:ext cx="18452272" cy="300217"/>
            <a:chOff x="0" y="0"/>
            <a:chExt cx="4859858" cy="79070"/>
          </a:xfrm>
        </p:grpSpPr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2C3D36AE-252F-7099-F542-5176AF2CB7C6}"/>
                </a:ext>
              </a:extLst>
            </p:cNvPr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TextBox 47">
              <a:extLst>
                <a:ext uri="{FF2B5EF4-FFF2-40B4-BE49-F238E27FC236}">
                  <a16:creationId xmlns:a16="http://schemas.microsoft.com/office/drawing/2014/main" id="{BC1900C7-1553-0C5B-32B6-17E58D47DF03}"/>
                </a:ext>
              </a:extLst>
            </p:cNvPr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8" name="Freeform 48">
            <a:extLst>
              <a:ext uri="{FF2B5EF4-FFF2-40B4-BE49-F238E27FC236}">
                <a16:creationId xmlns:a16="http://schemas.microsoft.com/office/drawing/2014/main" id="{045BE3B0-21B6-9C30-0ED2-4DCA5868D8EB}"/>
              </a:ext>
            </a:extLst>
          </p:cNvPr>
          <p:cNvSpPr/>
          <p:nvPr/>
        </p:nvSpPr>
        <p:spPr>
          <a:xfrm>
            <a:off x="2075046" y="8849193"/>
            <a:ext cx="7920259" cy="930403"/>
          </a:xfrm>
          <a:custGeom>
            <a:avLst/>
            <a:gdLst/>
            <a:ahLst/>
            <a:cxnLst/>
            <a:rect l="l" t="t" r="r" b="b"/>
            <a:pathLst>
              <a:path w="7920259" h="930403">
                <a:moveTo>
                  <a:pt x="0" y="0"/>
                </a:moveTo>
                <a:lnTo>
                  <a:pt x="7920259" y="0"/>
                </a:lnTo>
                <a:lnTo>
                  <a:pt x="7920259" y="930403"/>
                </a:lnTo>
                <a:lnTo>
                  <a:pt x="0" y="930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8331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49" name="Group 49">
            <a:extLst>
              <a:ext uri="{FF2B5EF4-FFF2-40B4-BE49-F238E27FC236}">
                <a16:creationId xmlns:a16="http://schemas.microsoft.com/office/drawing/2014/main" id="{A50376E2-FC41-E87B-D070-69FC392B550A}"/>
              </a:ext>
            </a:extLst>
          </p:cNvPr>
          <p:cNvGrpSpPr/>
          <p:nvPr/>
        </p:nvGrpSpPr>
        <p:grpSpPr>
          <a:xfrm>
            <a:off x="11923965" y="2760245"/>
            <a:ext cx="5148799" cy="5023973"/>
            <a:chOff x="0" y="0"/>
            <a:chExt cx="812800" cy="812800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B5DAFD2A-8296-2E0A-86F4-6E3419CA2B8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4CC95D66-8828-C009-64CD-52B738670967}"/>
              </a:ext>
            </a:extLst>
          </p:cNvPr>
          <p:cNvSpPr txBox="1"/>
          <p:nvPr/>
        </p:nvSpPr>
        <p:spPr>
          <a:xfrm>
            <a:off x="598352" y="983831"/>
            <a:ext cx="10898662" cy="8371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4. Christ The Greater David.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b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David is a picture of Christ, the Son of David, who seeks us out when we are broken and living in spiritual Lo-Debar.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Just as Mephibosheth was carried to the king’s table, so we are carried by grace into God’s presence.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Like </a:t>
            </a:r>
            <a:r>
              <a:rPr lang="en-US" sz="3600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Mephiboseth</a:t>
            </a: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we have received an invitation. The King of kings is inviting you to come to the throne.</a:t>
            </a:r>
            <a:endParaRPr lang="en-US" sz="3600" b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158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9DA2F-F120-D451-D7C3-D84E2D7DE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096463C-0AB9-AA2B-65FD-DCC681962BD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431" t="-46444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DB091B05-6D78-E8FA-0CDF-F1655D2853AF}"/>
              </a:ext>
            </a:extLst>
          </p:cNvPr>
          <p:cNvGrpSpPr/>
          <p:nvPr/>
        </p:nvGrpSpPr>
        <p:grpSpPr>
          <a:xfrm>
            <a:off x="389858" y="598432"/>
            <a:ext cx="11607401" cy="9352738"/>
            <a:chOff x="0" y="-38100"/>
            <a:chExt cx="2312709" cy="154806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82F9FB2-978D-47D0-DC2C-C328D85188B3}"/>
                </a:ext>
              </a:extLst>
            </p:cNvPr>
            <p:cNvSpPr/>
            <p:nvPr/>
          </p:nvSpPr>
          <p:spPr>
            <a:xfrm>
              <a:off x="0" y="5098"/>
              <a:ext cx="2312709" cy="1504871"/>
            </a:xfrm>
            <a:custGeom>
              <a:avLst/>
              <a:gdLst/>
              <a:ahLst/>
              <a:cxnLst/>
              <a:rect l="l" t="t" r="r" b="b"/>
              <a:pathLst>
                <a:path w="2312709" h="1504871">
                  <a:moveTo>
                    <a:pt x="24742" y="0"/>
                  </a:moveTo>
                  <a:lnTo>
                    <a:pt x="2287967" y="0"/>
                  </a:lnTo>
                  <a:cubicBezTo>
                    <a:pt x="2301631" y="0"/>
                    <a:pt x="2312709" y="11077"/>
                    <a:pt x="2312709" y="24742"/>
                  </a:cubicBezTo>
                  <a:lnTo>
                    <a:pt x="2312709" y="1480129"/>
                  </a:lnTo>
                  <a:cubicBezTo>
                    <a:pt x="2312709" y="1493794"/>
                    <a:pt x="2301631" y="1504871"/>
                    <a:pt x="2287967" y="1504871"/>
                  </a:cubicBezTo>
                  <a:lnTo>
                    <a:pt x="24742" y="1504871"/>
                  </a:lnTo>
                  <a:cubicBezTo>
                    <a:pt x="11077" y="1504871"/>
                    <a:pt x="0" y="1493794"/>
                    <a:pt x="0" y="1480129"/>
                  </a:cubicBezTo>
                  <a:lnTo>
                    <a:pt x="0" y="24742"/>
                  </a:lnTo>
                  <a:cubicBezTo>
                    <a:pt x="0" y="11077"/>
                    <a:pt x="11077" y="0"/>
                    <a:pt x="2474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E48E0FD0-DDE5-764C-C04D-F7018D3F2E5B}"/>
                </a:ext>
              </a:extLst>
            </p:cNvPr>
            <p:cNvSpPr txBox="1"/>
            <p:nvPr/>
          </p:nvSpPr>
          <p:spPr>
            <a:xfrm>
              <a:off x="0" y="-38100"/>
              <a:ext cx="2312709" cy="1542971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B9732F7C-CC06-F1BA-C9BF-9063C788F400}"/>
              </a:ext>
            </a:extLst>
          </p:cNvPr>
          <p:cNvGrpSpPr/>
          <p:nvPr/>
        </p:nvGrpSpPr>
        <p:grpSpPr>
          <a:xfrm>
            <a:off x="13334107" y="6365954"/>
            <a:ext cx="3402519" cy="3402519"/>
            <a:chOff x="0" y="0"/>
            <a:chExt cx="4536692" cy="453669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0EB5AE1-1601-42DF-0459-59EBFF7F69DE}"/>
                </a:ext>
              </a:extLst>
            </p:cNvPr>
            <p:cNvSpPr/>
            <p:nvPr/>
          </p:nvSpPr>
          <p:spPr>
            <a:xfrm>
              <a:off x="0" y="0"/>
              <a:ext cx="4536692" cy="4536692"/>
            </a:xfrm>
            <a:custGeom>
              <a:avLst/>
              <a:gdLst/>
              <a:ahLst/>
              <a:cxnLst/>
              <a:rect l="l" t="t" r="r" b="b"/>
              <a:pathLst>
                <a:path w="4536692" h="4536692">
                  <a:moveTo>
                    <a:pt x="0" y="0"/>
                  </a:moveTo>
                  <a:lnTo>
                    <a:pt x="4536692" y="0"/>
                  </a:lnTo>
                  <a:lnTo>
                    <a:pt x="4536692" y="4536692"/>
                  </a:lnTo>
                  <a:lnTo>
                    <a:pt x="0" y="4536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8E1E7576-97B7-4DDA-3FE4-9FBE53B65FFC}"/>
                </a:ext>
              </a:extLst>
            </p:cNvPr>
            <p:cNvGrpSpPr/>
            <p:nvPr/>
          </p:nvGrpSpPr>
          <p:grpSpPr>
            <a:xfrm>
              <a:off x="277127" y="277127"/>
              <a:ext cx="3982437" cy="3982437"/>
              <a:chOff x="0" y="0"/>
              <a:chExt cx="812800" cy="812800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1A990D96-5B27-45BB-DA12-ADFD68B7E4F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F2D6156F-8805-39F5-1BB5-35F1AE8CD3ED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BD98FF10-BEC3-3398-63C8-05A7FE7D2EEB}"/>
              </a:ext>
            </a:extLst>
          </p:cNvPr>
          <p:cNvSpPr/>
          <p:nvPr/>
        </p:nvSpPr>
        <p:spPr>
          <a:xfrm>
            <a:off x="13466005" y="-6192028"/>
            <a:ext cx="14474151" cy="14474151"/>
          </a:xfrm>
          <a:custGeom>
            <a:avLst/>
            <a:gdLst/>
            <a:ahLst/>
            <a:cxnLst/>
            <a:rect l="l" t="t" r="r" b="b"/>
            <a:pathLst>
              <a:path w="14474151" h="14474151">
                <a:moveTo>
                  <a:pt x="0" y="0"/>
                </a:moveTo>
                <a:lnTo>
                  <a:pt x="14474150" y="0"/>
                </a:lnTo>
                <a:lnTo>
                  <a:pt x="14474150" y="14474151"/>
                </a:lnTo>
                <a:lnTo>
                  <a:pt x="0" y="144741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32387189-8E11-8CC7-61E4-E9623A382546}"/>
              </a:ext>
            </a:extLst>
          </p:cNvPr>
          <p:cNvGrpSpPr/>
          <p:nvPr/>
        </p:nvGrpSpPr>
        <p:grpSpPr>
          <a:xfrm>
            <a:off x="12850605" y="-760966"/>
            <a:ext cx="8707411" cy="8707411"/>
            <a:chOff x="0" y="0"/>
            <a:chExt cx="8128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768C6763-75B1-6EA3-0076-43532348112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2C1AFC81-47BF-2A24-9D41-58EE9D21825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89429" tIns="89429" rIns="89429" bIns="8942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EC360122-F011-ED46-A0FD-CADB0A0B5587}"/>
              </a:ext>
            </a:extLst>
          </p:cNvPr>
          <p:cNvSpPr/>
          <p:nvPr/>
        </p:nvSpPr>
        <p:spPr>
          <a:xfrm>
            <a:off x="11497013" y="-2343913"/>
            <a:ext cx="6127529" cy="6127529"/>
          </a:xfrm>
          <a:custGeom>
            <a:avLst/>
            <a:gdLst/>
            <a:ahLst/>
            <a:cxnLst/>
            <a:rect l="l" t="t" r="r" b="b"/>
            <a:pathLst>
              <a:path w="6127529" h="6127529">
                <a:moveTo>
                  <a:pt x="0" y="0"/>
                </a:moveTo>
                <a:lnTo>
                  <a:pt x="6127529" y="0"/>
                </a:lnTo>
                <a:lnTo>
                  <a:pt x="6127529" y="6127528"/>
                </a:lnTo>
                <a:lnTo>
                  <a:pt x="0" y="6127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DFC43D9E-677A-48D7-211C-4156D685E9F0}"/>
              </a:ext>
            </a:extLst>
          </p:cNvPr>
          <p:cNvGrpSpPr/>
          <p:nvPr/>
        </p:nvGrpSpPr>
        <p:grpSpPr>
          <a:xfrm rot="-3207614">
            <a:off x="15340392" y="-473851"/>
            <a:ext cx="3826657" cy="3685699"/>
            <a:chOff x="0" y="0"/>
            <a:chExt cx="1007844" cy="970719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C7601AD6-5ECD-65C1-431A-EF9CBD5D6524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CEBEA5DC-F16B-B735-8125-7728BE009036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83403B45-79C8-7C26-1F4C-588AF10E34FC}"/>
              </a:ext>
            </a:extLst>
          </p:cNvPr>
          <p:cNvGrpSpPr/>
          <p:nvPr/>
        </p:nvGrpSpPr>
        <p:grpSpPr>
          <a:xfrm>
            <a:off x="11871318" y="-1969609"/>
            <a:ext cx="5378919" cy="5378919"/>
            <a:chOff x="0" y="0"/>
            <a:chExt cx="812800" cy="812800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B0B3EA49-3D42-F40D-2DF6-7BB6FFDBE22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04E8D1D4-ABFD-818D-891D-39381D09917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859" tIns="37859" rIns="37859" bIns="3785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>
            <a:extLst>
              <a:ext uri="{FF2B5EF4-FFF2-40B4-BE49-F238E27FC236}">
                <a16:creationId xmlns:a16="http://schemas.microsoft.com/office/drawing/2014/main" id="{FE7B8928-DE36-21F1-8EDF-DFB3287BBC05}"/>
              </a:ext>
            </a:extLst>
          </p:cNvPr>
          <p:cNvSpPr/>
          <p:nvPr/>
        </p:nvSpPr>
        <p:spPr>
          <a:xfrm>
            <a:off x="11090744" y="1802198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3" y="0"/>
                </a:lnTo>
                <a:lnTo>
                  <a:pt x="6940063" y="6940062"/>
                </a:lnTo>
                <a:lnTo>
                  <a:pt x="0" y="69400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E1F0B5DF-ECD4-8D88-5E60-AC556ECD9FB2}"/>
              </a:ext>
            </a:extLst>
          </p:cNvPr>
          <p:cNvGrpSpPr/>
          <p:nvPr/>
        </p:nvGrpSpPr>
        <p:grpSpPr>
          <a:xfrm>
            <a:off x="11514684" y="2226137"/>
            <a:ext cx="6092184" cy="6092184"/>
            <a:chOff x="0" y="0"/>
            <a:chExt cx="812800" cy="81280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451B8B6D-1FDF-7200-A942-91307862D43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D364374E-9B2F-7975-3A32-8F13D21BA6A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4FD0235B-79BA-C0ED-8D1A-3C2B8AAB1F65}"/>
              </a:ext>
            </a:extLst>
          </p:cNvPr>
          <p:cNvGrpSpPr/>
          <p:nvPr/>
        </p:nvGrpSpPr>
        <p:grpSpPr>
          <a:xfrm>
            <a:off x="11766580" y="2478034"/>
            <a:ext cx="5588395" cy="5588395"/>
            <a:chOff x="0" y="0"/>
            <a:chExt cx="812800" cy="812800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E9CEEB97-4E84-B99B-7EA8-55498DB85D5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337F8194-1901-0D98-D0AC-AB03DBDA34E6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F2BA0724-505D-62B7-0268-D7B3E63F4143}"/>
              </a:ext>
            </a:extLst>
          </p:cNvPr>
          <p:cNvGrpSpPr/>
          <p:nvPr/>
        </p:nvGrpSpPr>
        <p:grpSpPr>
          <a:xfrm rot="-3207614">
            <a:off x="11588329" y="-2114224"/>
            <a:ext cx="3826657" cy="3685699"/>
            <a:chOff x="0" y="0"/>
            <a:chExt cx="1007844" cy="970719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E545A2A7-9703-C525-D755-766CD1AF287E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17496241-894D-52BE-B549-21223B02EC48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BE5E8A20-9D64-22B6-F566-3FB69AF73CC2}"/>
              </a:ext>
            </a:extLst>
          </p:cNvPr>
          <p:cNvGrpSpPr/>
          <p:nvPr/>
        </p:nvGrpSpPr>
        <p:grpSpPr>
          <a:xfrm>
            <a:off x="11997070" y="8167518"/>
            <a:ext cx="1262330" cy="1262330"/>
            <a:chOff x="0" y="0"/>
            <a:chExt cx="1683106" cy="1683106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93C2830F-FD65-E94C-55AA-CDB1E1CBE351}"/>
                </a:ext>
              </a:extLst>
            </p:cNvPr>
            <p:cNvSpPr/>
            <p:nvPr/>
          </p:nvSpPr>
          <p:spPr>
            <a:xfrm>
              <a:off x="0" y="0"/>
              <a:ext cx="1683106" cy="1683106"/>
            </a:xfrm>
            <a:custGeom>
              <a:avLst/>
              <a:gdLst/>
              <a:ahLst/>
              <a:cxnLst/>
              <a:rect l="l" t="t" r="r" b="b"/>
              <a:pathLst>
                <a:path w="1683106" h="1683106">
                  <a:moveTo>
                    <a:pt x="0" y="0"/>
                  </a:moveTo>
                  <a:lnTo>
                    <a:pt x="1683106" y="0"/>
                  </a:lnTo>
                  <a:lnTo>
                    <a:pt x="1683106" y="1683106"/>
                  </a:lnTo>
                  <a:lnTo>
                    <a:pt x="0" y="1683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7" name="Group 37">
              <a:extLst>
                <a:ext uri="{FF2B5EF4-FFF2-40B4-BE49-F238E27FC236}">
                  <a16:creationId xmlns:a16="http://schemas.microsoft.com/office/drawing/2014/main" id="{F94CFBB9-86E8-6E39-DBD9-3839118CCE1E}"/>
                </a:ext>
              </a:extLst>
            </p:cNvPr>
            <p:cNvGrpSpPr/>
            <p:nvPr/>
          </p:nvGrpSpPr>
          <p:grpSpPr>
            <a:xfrm>
              <a:off x="102814" y="102814"/>
              <a:ext cx="1477478" cy="1477478"/>
              <a:chOff x="0" y="0"/>
              <a:chExt cx="812800" cy="812800"/>
            </a:xfrm>
          </p:grpSpPr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860B8456-A405-02B7-D396-CFBD9D0B696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9" name="TextBox 39">
                <a:extLst>
                  <a:ext uri="{FF2B5EF4-FFF2-40B4-BE49-F238E27FC236}">
                    <a16:creationId xmlns:a16="http://schemas.microsoft.com/office/drawing/2014/main" id="{456E2D00-FB3A-4E9D-A121-9C4C6EE4F288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0" name="Group 40">
            <a:extLst>
              <a:ext uri="{FF2B5EF4-FFF2-40B4-BE49-F238E27FC236}">
                <a16:creationId xmlns:a16="http://schemas.microsoft.com/office/drawing/2014/main" id="{94473614-1254-6280-1A2E-C57E7C9FAA70}"/>
              </a:ext>
            </a:extLst>
          </p:cNvPr>
          <p:cNvGrpSpPr/>
          <p:nvPr/>
        </p:nvGrpSpPr>
        <p:grpSpPr>
          <a:xfrm>
            <a:off x="13289716" y="9199749"/>
            <a:ext cx="524404" cy="524404"/>
            <a:chOff x="0" y="0"/>
            <a:chExt cx="699205" cy="699205"/>
          </a:xfrm>
        </p:grpSpPr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1D9CC4C4-A26F-EFB8-B434-0F35DC32F5D3}"/>
                </a:ext>
              </a:extLst>
            </p:cNvPr>
            <p:cNvSpPr/>
            <p:nvPr/>
          </p:nvSpPr>
          <p:spPr>
            <a:xfrm>
              <a:off x="0" y="0"/>
              <a:ext cx="699205" cy="699205"/>
            </a:xfrm>
            <a:custGeom>
              <a:avLst/>
              <a:gdLst/>
              <a:ahLst/>
              <a:cxnLst/>
              <a:rect l="l" t="t" r="r" b="b"/>
              <a:pathLst>
                <a:path w="699205" h="699205">
                  <a:moveTo>
                    <a:pt x="0" y="0"/>
                  </a:moveTo>
                  <a:lnTo>
                    <a:pt x="699205" y="0"/>
                  </a:lnTo>
                  <a:lnTo>
                    <a:pt x="699205" y="699205"/>
                  </a:lnTo>
                  <a:lnTo>
                    <a:pt x="0" y="699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42" name="Group 42">
              <a:extLst>
                <a:ext uri="{FF2B5EF4-FFF2-40B4-BE49-F238E27FC236}">
                  <a16:creationId xmlns:a16="http://schemas.microsoft.com/office/drawing/2014/main" id="{F763DAC7-0E1A-0B80-88CC-934076E735F6}"/>
                </a:ext>
              </a:extLst>
            </p:cNvPr>
            <p:cNvGrpSpPr/>
            <p:nvPr/>
          </p:nvGrpSpPr>
          <p:grpSpPr>
            <a:xfrm>
              <a:off x="42712" y="42712"/>
              <a:ext cx="613782" cy="613782"/>
              <a:chOff x="0" y="0"/>
              <a:chExt cx="812800" cy="812800"/>
            </a:xfrm>
          </p:grpSpPr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B9DB7F7D-58AD-9930-A3F4-428601DB88E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" name="TextBox 44">
                <a:extLst>
                  <a:ext uri="{FF2B5EF4-FFF2-40B4-BE49-F238E27FC236}">
                    <a16:creationId xmlns:a16="http://schemas.microsoft.com/office/drawing/2014/main" id="{5D308086-78CF-D116-D636-D6D3D3435689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5" name="Group 45">
            <a:extLst>
              <a:ext uri="{FF2B5EF4-FFF2-40B4-BE49-F238E27FC236}">
                <a16:creationId xmlns:a16="http://schemas.microsoft.com/office/drawing/2014/main" id="{B3899920-C6F1-A54F-EDE6-F69A397A8E22}"/>
              </a:ext>
            </a:extLst>
          </p:cNvPr>
          <p:cNvGrpSpPr/>
          <p:nvPr/>
        </p:nvGrpSpPr>
        <p:grpSpPr>
          <a:xfrm rot="5400000">
            <a:off x="-11362027" y="6732116"/>
            <a:ext cx="18452272" cy="300217"/>
            <a:chOff x="0" y="0"/>
            <a:chExt cx="4859858" cy="79070"/>
          </a:xfrm>
        </p:grpSpPr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8470E54F-E45F-69E6-536F-3DCD6AA77064}"/>
                </a:ext>
              </a:extLst>
            </p:cNvPr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TextBox 47">
              <a:extLst>
                <a:ext uri="{FF2B5EF4-FFF2-40B4-BE49-F238E27FC236}">
                  <a16:creationId xmlns:a16="http://schemas.microsoft.com/office/drawing/2014/main" id="{98A14BF4-1335-B22C-AB72-DBA1E7B87B00}"/>
                </a:ext>
              </a:extLst>
            </p:cNvPr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8" name="Freeform 48">
            <a:extLst>
              <a:ext uri="{FF2B5EF4-FFF2-40B4-BE49-F238E27FC236}">
                <a16:creationId xmlns:a16="http://schemas.microsoft.com/office/drawing/2014/main" id="{D2B3633D-341A-AE0B-34FF-C6868EACEEBA}"/>
              </a:ext>
            </a:extLst>
          </p:cNvPr>
          <p:cNvSpPr/>
          <p:nvPr/>
        </p:nvSpPr>
        <p:spPr>
          <a:xfrm>
            <a:off x="2075046" y="8849193"/>
            <a:ext cx="7920259" cy="930403"/>
          </a:xfrm>
          <a:custGeom>
            <a:avLst/>
            <a:gdLst/>
            <a:ahLst/>
            <a:cxnLst/>
            <a:rect l="l" t="t" r="r" b="b"/>
            <a:pathLst>
              <a:path w="7920259" h="930403">
                <a:moveTo>
                  <a:pt x="0" y="0"/>
                </a:moveTo>
                <a:lnTo>
                  <a:pt x="7920259" y="0"/>
                </a:lnTo>
                <a:lnTo>
                  <a:pt x="7920259" y="930403"/>
                </a:lnTo>
                <a:lnTo>
                  <a:pt x="0" y="930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8331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49" name="Group 49">
            <a:extLst>
              <a:ext uri="{FF2B5EF4-FFF2-40B4-BE49-F238E27FC236}">
                <a16:creationId xmlns:a16="http://schemas.microsoft.com/office/drawing/2014/main" id="{E3DD91F4-4AEB-64F5-433E-154397EE2DFF}"/>
              </a:ext>
            </a:extLst>
          </p:cNvPr>
          <p:cNvGrpSpPr/>
          <p:nvPr/>
        </p:nvGrpSpPr>
        <p:grpSpPr>
          <a:xfrm>
            <a:off x="11923965" y="2760245"/>
            <a:ext cx="5148799" cy="5023973"/>
            <a:chOff x="0" y="0"/>
            <a:chExt cx="812800" cy="812800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9AC8812B-CCCC-F4AB-69E0-1DA3CD5B021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31481D4F-E39B-C540-988A-193102961173}"/>
              </a:ext>
            </a:extLst>
          </p:cNvPr>
          <p:cNvSpPr txBox="1"/>
          <p:nvPr/>
        </p:nvSpPr>
        <p:spPr>
          <a:xfrm>
            <a:off x="598351" y="1028700"/>
            <a:ext cx="11099619" cy="8685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CONCLUSION: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b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Release those who dropped you. Forgive them, because God is greater than their mistake.</a:t>
            </a:r>
          </a:p>
          <a:p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Refuse to stay in Lo-Debar. Don’t let pain define you, let God’s promise redefine you.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Receive God’s restoration. What was lost can be restored when you remain at the King’s table.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When others drop you, God’s grace will pick you up. He will lift you from Lo-Debar to the King’s table, where your brokenness is covered and your inheritance is restored</a:t>
            </a:r>
            <a:r>
              <a:rPr lang="en-US" sz="3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356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10963</TotalTime>
  <Words>528</Words>
  <Application>Microsoft Office PowerPoint</Application>
  <PresentationFormat>Custom</PresentationFormat>
  <Paragraphs>54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Calibri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Purple Modern Business Plan Presentation</dc:title>
  <dc:creator>Lovelace</dc:creator>
  <cp:lastModifiedBy>Jennel Wilmot</cp:lastModifiedBy>
  <cp:revision>15</cp:revision>
  <dcterms:created xsi:type="dcterms:W3CDTF">2006-08-16T00:00:00Z</dcterms:created>
  <dcterms:modified xsi:type="dcterms:W3CDTF">2025-09-07T00:34:42Z</dcterms:modified>
  <dc:identifier>DAGbAtwYxKE</dc:identifier>
</cp:coreProperties>
</file>